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Alfa Slab On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lfaSlabOne-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Good Morning Judges, I am &lt;name&gt; from National Junior College representing Team Segfault. Today, I will be presenting our solution named HeartFault.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8cfd5a1ec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8cfd5a1ec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8cfd5a1ec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cfd5a1ec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solution directly responds to the problem statement because it makes use of analytics to mobilise CFRs for effective early intervention for people who require emergency response in the form of heart attacks.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8cfd5a1e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8cfd5a1e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problem statement that we chose was the Emergency Medical Services statement which requires us to improve the emergency response system through early intervention using data analytics. Every day, around 17 people in Singapore die from heart diseases. Our team is addressing the issue of people who are at risk of heart attacks, such as those who have existing heart conditions or those who have high blood pressure.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8cfd5a1e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8cfd5a1e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According to a survey conducted by insurance company Manulife, </a:t>
            </a:r>
            <a:r>
              <a:rPr lang="en"/>
              <a:t>7 in 10 Singaporeans cannot recognise symptoms of Atrial Fibrillation, which we will refer to as AF. Furthermore, AF may lead to many other diseases such as blood clots, stroke, heart failure and other heart-related complications.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8cfd5a1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8cfd5a1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When people do get a heart attack, they may be unable to get the immediate attention they require, especially for the vulnerable groups living alone. Occurrences of silent heart attacks are also not uncommon and </a:t>
            </a:r>
            <a:r>
              <a:rPr lang="en">
                <a:highlight>
                  <a:srgbClr val="FFFFFF"/>
                </a:highlight>
              </a:rPr>
              <a:t>leave scarring and damage to the heart if not detected early.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8cfd5a1e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8cfd5a1e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HeartFault is an electronic wearable device that can be worn on one’s wrist. This device will be able to measure a person’s heartbeat through an ECG sensor and detect signs of AF, which may lead to heart attacks or indicate that a silent heart attack could have already taken place. If there are such signs, there will be attempts to reach out to the wearer through the wearable vibrating and through phone calls. If the user does not respond, it is likely a heart attack has taken place and CRFs will be contacted and mobilised to the user’s location determined through GPS. This solution will allow for early intervention, especially for high-risk groups such as the elderly.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cfd5a1e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8cfd5a1e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is our proposed system architecture design.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8cfd5a1e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8cfd5a1e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train our machine learning system, we used a dataset from Physionet, which is a repository of freely-available medical research data maintained by MIT. The features in the data can be used to differentiate between normal and abnormal heart rate. The IBM AutoAI was used to train the machine learning service on datasets of ECG signals, which can then be used to determine if a person has AF or not.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8cfd5a1e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8cfd5a1e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model achieves an impressive accuracy of 96.7%.  False alarms are reduced and the confusion matrix shows excellent results.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8cfd5a1ec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8cfd5a1ec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As a proof of concept, a Telegram Chatbot is used to notify the CRFs that are around that area that there is a person in need of emergency medical aid. The location of the wearer who may potentially be having a heart attack will be given to them so that they can go and check on them as soon as possible.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the final solution, the SCDF myResponder App will be used to notify CFRs. CFRs can then proceed to the stated location and assist by performing CPR or applying an AED to revive the patient.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h2hcardiaccenter.com/blog/2018/07/06/3-steps-to-a-healthy-hear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hyperlink" Target="https://www.straitstimes.com/singapore/scdf-team-is-2nd-in-regional-crisis-response-conte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www.unitypoint.org/cedarrapids/afib.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www.dreamstime.com/stock-illustration-cartoon-lonely-man-sitting-ground-image73159251" TargetMode="External"/><Relationship Id="rId5" Type="http://schemas.openxmlformats.org/officeDocument/2006/relationships/hyperlink" Target="https://www.medicaldevice-network.com/news/pet-scan-heart-attack/" TargetMode="External"/><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mayoclinic.org/tests-procedures/eeg/about/pac-20393875" TargetMode="External"/><Relationship Id="rId4" Type="http://schemas.openxmlformats.org/officeDocument/2006/relationships/hyperlink" Target="https://techhq.com/2019/08/four-industries-taking-advantage-of-wearable-technology/" TargetMode="External"/><Relationship Id="rId5" Type="http://schemas.openxmlformats.org/officeDocument/2006/relationships/hyperlink" Target="https://commons.wikimedia.org/w/index.php?curid=77817932" TargetMode="External"/><Relationship Id="rId6" Type="http://schemas.openxmlformats.org/officeDocument/2006/relationships/image" Target="../media/image8.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lay.google.com/store/apps/details?id=sg.gov.scdf.RescuerApp&amp;hl=en" TargetMode="External"/><Relationship Id="rId4" Type="http://schemas.openxmlformats.org/officeDocument/2006/relationships/image" Target="../media/image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613950"/>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SCDF X IBM Lifesavers’ Innovation Challenge</a:t>
            </a:r>
            <a:endParaRPr sz="4000"/>
          </a:p>
        </p:txBody>
      </p:sp>
      <p:sp>
        <p:nvSpPr>
          <p:cNvPr id="57" name="Google Shape;57;p13"/>
          <p:cNvSpPr txBox="1"/>
          <p:nvPr>
            <p:ph idx="1" type="subTitle"/>
          </p:nvPr>
        </p:nvSpPr>
        <p:spPr>
          <a:xfrm>
            <a:off x="311700" y="301557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Segfault</a:t>
            </a:r>
            <a:endParaRPr/>
          </a:p>
          <a:p>
            <a:pPr indent="0" lvl="0" marL="0" rtl="0" algn="ctr">
              <a:spcBef>
                <a:spcPts val="0"/>
              </a:spcBef>
              <a:spcAft>
                <a:spcPts val="0"/>
              </a:spcAft>
              <a:buNone/>
            </a:pPr>
            <a:r>
              <a:rPr lang="en"/>
              <a:t>Matthew Liang, Sim Shang En, Kia Jia Han, </a:t>
            </a:r>
            <a:endParaRPr/>
          </a:p>
          <a:p>
            <a:pPr indent="0" lvl="0" marL="0" rtl="0" algn="ctr">
              <a:spcBef>
                <a:spcPts val="0"/>
              </a:spcBef>
              <a:spcAft>
                <a:spcPts val="0"/>
              </a:spcAft>
              <a:buNone/>
            </a:pPr>
            <a:r>
              <a:rPr lang="en"/>
              <a:t>Cao Jialin </a:t>
            </a:r>
            <a:r>
              <a:rPr lang="en"/>
              <a:t>Marianna</a:t>
            </a:r>
            <a:r>
              <a:rPr lang="en"/>
              <a:t> and Allysa Tan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of Action </a:t>
            </a:r>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342900" lvl="0" marL="457200" rtl="0" algn="l">
              <a:spcBef>
                <a:spcPts val="1600"/>
              </a:spcBef>
              <a:spcAft>
                <a:spcPts val="0"/>
              </a:spcAft>
              <a:buSzPts val="1800"/>
              <a:buChar char="●"/>
            </a:pPr>
            <a:r>
              <a:rPr lang="en"/>
              <a:t>Requires network connection to work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Mitigation Strategy:</a:t>
            </a:r>
            <a:endParaRPr/>
          </a:p>
          <a:p>
            <a:pPr indent="-342900" lvl="0" marL="457200" rtl="0" algn="l">
              <a:spcBef>
                <a:spcPts val="1600"/>
              </a:spcBef>
              <a:spcAft>
                <a:spcPts val="0"/>
              </a:spcAft>
              <a:buSzPts val="1800"/>
              <a:buChar char="●"/>
            </a:pPr>
            <a:r>
              <a:rPr lang="en"/>
              <a:t>Download the needed information such as the data files into the device</a:t>
            </a:r>
            <a:endParaRPr/>
          </a:p>
          <a:p>
            <a:pPr indent="-342900" lvl="0" marL="457200" rtl="0" algn="l">
              <a:spcBef>
                <a:spcPts val="0"/>
              </a:spcBef>
              <a:spcAft>
                <a:spcPts val="0"/>
              </a:spcAft>
              <a:buSzPts val="1800"/>
              <a:buChar char="●"/>
            </a:pPr>
            <a:r>
              <a:rPr lang="en"/>
              <a:t>However, we are not able to do that with the current tools</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4" name="Google Shape;154;p23"/>
          <p:cNvSpPr txBox="1"/>
          <p:nvPr>
            <p:ph idx="1" type="body"/>
          </p:nvPr>
        </p:nvSpPr>
        <p:spPr>
          <a:xfrm>
            <a:off x="196600" y="1152475"/>
            <a:ext cx="8750700" cy="92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are able to mobilise CFRs for effective early interventions of AF and </a:t>
            </a:r>
            <a:r>
              <a:rPr lang="en"/>
              <a:t>saving</a:t>
            </a:r>
            <a:r>
              <a:rPr lang="en"/>
              <a:t> lives. </a:t>
            </a:r>
            <a:endParaRPr/>
          </a:p>
        </p:txBody>
      </p:sp>
      <p:pic>
        <p:nvPicPr>
          <p:cNvPr id="155" name="Google Shape;155;p23"/>
          <p:cNvPicPr preferRelativeResize="0"/>
          <p:nvPr/>
        </p:nvPicPr>
        <p:blipFill>
          <a:blip r:embed="rId3">
            <a:alphaModFix/>
          </a:blip>
          <a:stretch>
            <a:fillRect/>
          </a:stretch>
        </p:blipFill>
        <p:spPr>
          <a:xfrm>
            <a:off x="2525675" y="2340473"/>
            <a:ext cx="3759575" cy="2107425"/>
          </a:xfrm>
          <a:prstGeom prst="rect">
            <a:avLst/>
          </a:prstGeom>
          <a:noFill/>
          <a:ln>
            <a:noFill/>
          </a:ln>
        </p:spPr>
      </p:pic>
      <p:sp>
        <p:nvSpPr>
          <p:cNvPr id="156" name="Google Shape;156;p23"/>
          <p:cNvSpPr txBox="1"/>
          <p:nvPr/>
        </p:nvSpPr>
        <p:spPr>
          <a:xfrm>
            <a:off x="2769925" y="4410900"/>
            <a:ext cx="38484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Image retrieved from </a:t>
            </a:r>
            <a:r>
              <a:rPr lang="en" sz="600" u="sng">
                <a:solidFill>
                  <a:schemeClr val="hlink"/>
                </a:solidFill>
                <a:latin typeface="Proxima Nova"/>
                <a:ea typeface="Proxima Nova"/>
                <a:cs typeface="Proxima Nova"/>
                <a:sym typeface="Proxima Nova"/>
                <a:hlinkClick r:id="rId4"/>
              </a:rPr>
              <a:t>https://h2hcardiaccenter.com/blog/2018/07/06/3-steps-to-a-healthy-heart/</a:t>
            </a:r>
            <a:endParaRPr sz="6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3" name="Google Shape;63;p14"/>
          <p:cNvSpPr txBox="1"/>
          <p:nvPr>
            <p:ph idx="1" type="body"/>
          </p:nvPr>
        </p:nvSpPr>
        <p:spPr>
          <a:xfrm>
            <a:off x="311700" y="3343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statement is asking for:</a:t>
            </a:r>
            <a:endParaRPr/>
          </a:p>
          <a:p>
            <a:pPr indent="-342900" lvl="0" marL="457200" rtl="0" algn="l">
              <a:spcBef>
                <a:spcPts val="1600"/>
              </a:spcBef>
              <a:spcAft>
                <a:spcPts val="0"/>
              </a:spcAft>
              <a:buSzPts val="1800"/>
              <a:buChar char="●"/>
            </a:pPr>
            <a:r>
              <a:rPr lang="en"/>
              <a:t>Improvements for emergency response </a:t>
            </a:r>
            <a:endParaRPr/>
          </a:p>
          <a:p>
            <a:pPr indent="-342900" lvl="0" marL="457200" rtl="0" algn="l">
              <a:spcBef>
                <a:spcPts val="0"/>
              </a:spcBef>
              <a:spcAft>
                <a:spcPts val="0"/>
              </a:spcAft>
              <a:buSzPts val="1800"/>
              <a:buChar char="●"/>
            </a:pPr>
            <a:r>
              <a:rPr lang="en"/>
              <a:t>Using data analytics</a:t>
            </a:r>
            <a:br>
              <a:rPr lang="en"/>
            </a:br>
            <a:endParaRPr/>
          </a:p>
        </p:txBody>
      </p:sp>
      <p:pic>
        <p:nvPicPr>
          <p:cNvPr id="64" name="Google Shape;64;p14"/>
          <p:cNvPicPr preferRelativeResize="0"/>
          <p:nvPr/>
        </p:nvPicPr>
        <p:blipFill>
          <a:blip r:embed="rId3">
            <a:alphaModFix/>
          </a:blip>
          <a:stretch>
            <a:fillRect/>
          </a:stretch>
        </p:blipFill>
        <p:spPr>
          <a:xfrm>
            <a:off x="535650" y="1232150"/>
            <a:ext cx="8072700" cy="1979600"/>
          </a:xfrm>
          <a:prstGeom prst="rect">
            <a:avLst/>
          </a:prstGeom>
          <a:noFill/>
          <a:ln>
            <a:noFill/>
          </a:ln>
        </p:spPr>
      </p:pic>
      <p:pic>
        <p:nvPicPr>
          <p:cNvPr id="65" name="Google Shape;65;p14"/>
          <p:cNvPicPr preferRelativeResize="0"/>
          <p:nvPr/>
        </p:nvPicPr>
        <p:blipFill>
          <a:blip r:embed="rId4">
            <a:alphaModFix/>
          </a:blip>
          <a:stretch>
            <a:fillRect/>
          </a:stretch>
        </p:blipFill>
        <p:spPr>
          <a:xfrm>
            <a:off x="5988000" y="3039500"/>
            <a:ext cx="3156001" cy="2104001"/>
          </a:xfrm>
          <a:prstGeom prst="rect">
            <a:avLst/>
          </a:prstGeom>
          <a:noFill/>
          <a:ln>
            <a:noFill/>
          </a:ln>
        </p:spPr>
      </p:pic>
      <p:sp>
        <p:nvSpPr>
          <p:cNvPr id="66" name="Google Shape;66;p14"/>
          <p:cNvSpPr txBox="1"/>
          <p:nvPr/>
        </p:nvSpPr>
        <p:spPr>
          <a:xfrm>
            <a:off x="2062200" y="4890050"/>
            <a:ext cx="39258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Retrieved</a:t>
            </a:r>
            <a:r>
              <a:rPr lang="en" sz="600">
                <a:latin typeface="Proxima Nova"/>
                <a:ea typeface="Proxima Nova"/>
                <a:cs typeface="Proxima Nova"/>
                <a:sym typeface="Proxima Nova"/>
              </a:rPr>
              <a:t> from: </a:t>
            </a:r>
            <a:r>
              <a:rPr lang="en" sz="600" u="sng">
                <a:solidFill>
                  <a:schemeClr val="hlink"/>
                </a:solidFill>
                <a:latin typeface="Proxima Nova"/>
                <a:ea typeface="Proxima Nova"/>
                <a:cs typeface="Proxima Nova"/>
                <a:sym typeface="Proxima Nova"/>
                <a:hlinkClick r:id="rId5"/>
              </a:rPr>
              <a:t>https://www.straitstimes.com/singapore/scdf-team-is-2nd-in-regional-crisis-response-contest</a:t>
            </a:r>
            <a:endParaRPr sz="6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6283200" y="822475"/>
            <a:ext cx="2601000" cy="11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Heart Attacks</a:t>
            </a:r>
            <a:endParaRPr sz="1900"/>
          </a:p>
        </p:txBody>
      </p:sp>
      <p:pic>
        <p:nvPicPr>
          <p:cNvPr id="72" name="Google Shape;72;p15"/>
          <p:cNvPicPr preferRelativeResize="0"/>
          <p:nvPr/>
        </p:nvPicPr>
        <p:blipFill>
          <a:blip r:embed="rId3">
            <a:alphaModFix/>
          </a:blip>
          <a:stretch>
            <a:fillRect/>
          </a:stretch>
        </p:blipFill>
        <p:spPr>
          <a:xfrm>
            <a:off x="362625" y="1109674"/>
            <a:ext cx="4644276" cy="2664675"/>
          </a:xfrm>
          <a:prstGeom prst="rect">
            <a:avLst/>
          </a:prstGeom>
          <a:noFill/>
          <a:ln>
            <a:noFill/>
          </a:ln>
        </p:spPr>
      </p:pic>
      <p:sp>
        <p:nvSpPr>
          <p:cNvPr id="73" name="Google Shape;73;p15"/>
          <p:cNvSpPr txBox="1"/>
          <p:nvPr/>
        </p:nvSpPr>
        <p:spPr>
          <a:xfrm>
            <a:off x="399625" y="3854875"/>
            <a:ext cx="54468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Image Retrieved from </a:t>
            </a:r>
            <a:r>
              <a:rPr lang="en" sz="600">
                <a:uFill>
                  <a:noFill/>
                </a:uFill>
                <a:latin typeface="Proxima Nova"/>
                <a:ea typeface="Proxima Nova"/>
                <a:cs typeface="Proxima Nova"/>
                <a:sym typeface="Proxima Nova"/>
                <a:hlinkClick r:id="rId4"/>
              </a:rPr>
              <a:t>https://www.unitypoint.org/cedarrapids/afib.asp</a:t>
            </a:r>
            <a:r>
              <a:rPr lang="en" sz="600">
                <a:latin typeface="Proxima Nova"/>
                <a:ea typeface="Proxima Nova"/>
                <a:cs typeface="Proxima Nova"/>
                <a:sym typeface="Proxima Nova"/>
              </a:rPr>
              <a:t>x </a:t>
            </a:r>
            <a:endParaRPr sz="600">
              <a:latin typeface="Proxima Nova"/>
              <a:ea typeface="Proxima Nova"/>
              <a:cs typeface="Proxima Nova"/>
              <a:sym typeface="Proxima Nova"/>
            </a:endParaRPr>
          </a:p>
        </p:txBody>
      </p:sp>
      <p:sp>
        <p:nvSpPr>
          <p:cNvPr id="74" name="Google Shape;74;p15"/>
          <p:cNvSpPr txBox="1"/>
          <p:nvPr>
            <p:ph type="title"/>
          </p:nvPr>
        </p:nvSpPr>
        <p:spPr>
          <a:xfrm>
            <a:off x="6283200" y="1633525"/>
            <a:ext cx="2601000" cy="11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a:t>
            </a:r>
            <a:r>
              <a:rPr lang="en" sz="1900"/>
              <a:t>ilent myocardial infarction</a:t>
            </a:r>
            <a:endParaRPr sz="1900"/>
          </a:p>
        </p:txBody>
      </p:sp>
      <p:sp>
        <p:nvSpPr>
          <p:cNvPr id="75" name="Google Shape;75;p15"/>
          <p:cNvSpPr txBox="1"/>
          <p:nvPr>
            <p:ph type="title"/>
          </p:nvPr>
        </p:nvSpPr>
        <p:spPr>
          <a:xfrm>
            <a:off x="6283200" y="2721575"/>
            <a:ext cx="2601000" cy="11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Stroke</a:t>
            </a:r>
            <a:endParaRPr sz="1900"/>
          </a:p>
        </p:txBody>
      </p:sp>
      <p:sp>
        <p:nvSpPr>
          <p:cNvPr id="76" name="Google Shape;76;p15"/>
          <p:cNvSpPr txBox="1"/>
          <p:nvPr>
            <p:ph type="title"/>
          </p:nvPr>
        </p:nvSpPr>
        <p:spPr>
          <a:xfrm>
            <a:off x="6283200" y="3606650"/>
            <a:ext cx="2601000" cy="11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Heart Failure</a:t>
            </a:r>
            <a:endParaRPr sz="1900"/>
          </a:p>
        </p:txBody>
      </p:sp>
      <p:sp>
        <p:nvSpPr>
          <p:cNvPr id="77" name="Google Shape;77;p15"/>
          <p:cNvSpPr/>
          <p:nvPr/>
        </p:nvSpPr>
        <p:spPr>
          <a:xfrm>
            <a:off x="5150363" y="2246875"/>
            <a:ext cx="1009200" cy="390300"/>
          </a:xfrm>
          <a:prstGeom prst="righ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addressed</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People having high risk of heart attack due to factors such as high </a:t>
            </a:r>
            <a:r>
              <a:rPr lang="en"/>
              <a:t>cholesterol</a:t>
            </a:r>
            <a:endParaRPr/>
          </a:p>
          <a:p>
            <a:pPr indent="-342900" lvl="0" marL="457200" rtl="0" algn="l">
              <a:spcBef>
                <a:spcPts val="0"/>
              </a:spcBef>
              <a:spcAft>
                <a:spcPts val="0"/>
              </a:spcAft>
              <a:buSzPts val="1800"/>
              <a:buChar char="●"/>
            </a:pPr>
            <a:r>
              <a:rPr lang="en"/>
              <a:t>People living alone or people without caretakers to look out for symptoms</a:t>
            </a:r>
            <a:endParaRPr/>
          </a:p>
          <a:p>
            <a:pPr indent="0" lvl="0" marL="0" rtl="0" algn="l">
              <a:spcBef>
                <a:spcPts val="160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1601850" y="2146287"/>
            <a:ext cx="2299576" cy="2299576"/>
          </a:xfrm>
          <a:prstGeom prst="rect">
            <a:avLst/>
          </a:prstGeom>
          <a:noFill/>
          <a:ln>
            <a:noFill/>
          </a:ln>
        </p:spPr>
      </p:pic>
      <p:sp>
        <p:nvSpPr>
          <p:cNvPr id="85" name="Google Shape;85;p16"/>
          <p:cNvSpPr txBox="1"/>
          <p:nvPr/>
        </p:nvSpPr>
        <p:spPr>
          <a:xfrm>
            <a:off x="311700" y="4568875"/>
            <a:ext cx="8946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Images Retrieved from </a:t>
            </a:r>
            <a:r>
              <a:rPr lang="en" sz="600" u="sng">
                <a:solidFill>
                  <a:schemeClr val="hlink"/>
                </a:solidFill>
                <a:latin typeface="Proxima Nova"/>
                <a:ea typeface="Proxima Nova"/>
                <a:cs typeface="Proxima Nova"/>
                <a:sym typeface="Proxima Nova"/>
                <a:hlinkClick r:id="rId4"/>
              </a:rPr>
              <a:t>https://www.dreamstime.com/stock-illustration-cartoon-lonely-man-sitting-ground-image73159251</a:t>
            </a:r>
            <a:r>
              <a:rPr lang="en" sz="600">
                <a:latin typeface="Proxima Nova"/>
                <a:ea typeface="Proxima Nova"/>
                <a:cs typeface="Proxima Nova"/>
                <a:sym typeface="Proxima Nova"/>
              </a:rPr>
              <a:t> and </a:t>
            </a:r>
            <a:r>
              <a:rPr lang="en" sz="600" u="sng">
                <a:solidFill>
                  <a:schemeClr val="hlink"/>
                </a:solidFill>
                <a:latin typeface="Proxima Nova"/>
                <a:ea typeface="Proxima Nova"/>
                <a:cs typeface="Proxima Nova"/>
                <a:sym typeface="Proxima Nova"/>
                <a:hlinkClick r:id="rId5"/>
              </a:rPr>
              <a:t>https://www.medicaldevice-network.com/news/pet-scan-heart-attack/</a:t>
            </a:r>
            <a:endParaRPr sz="600">
              <a:latin typeface="Proxima Nova"/>
              <a:ea typeface="Proxima Nova"/>
              <a:cs typeface="Proxima Nova"/>
              <a:sym typeface="Proxima Nova"/>
            </a:endParaRPr>
          </a:p>
        </p:txBody>
      </p:sp>
      <p:pic>
        <p:nvPicPr>
          <p:cNvPr id="86" name="Google Shape;86;p16"/>
          <p:cNvPicPr preferRelativeResize="0"/>
          <p:nvPr/>
        </p:nvPicPr>
        <p:blipFill>
          <a:blip r:embed="rId6">
            <a:alphaModFix/>
          </a:blip>
          <a:stretch>
            <a:fillRect/>
          </a:stretch>
        </p:blipFill>
        <p:spPr>
          <a:xfrm>
            <a:off x="4669100" y="2182125"/>
            <a:ext cx="2970526" cy="2227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HeartFault</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Electronic wearable that can be worn on a person’s wrist</a:t>
            </a:r>
            <a:endParaRPr/>
          </a:p>
          <a:p>
            <a:pPr indent="-342900" lvl="0" marL="457200" rtl="0" algn="l">
              <a:spcBef>
                <a:spcPts val="0"/>
              </a:spcBef>
              <a:spcAft>
                <a:spcPts val="0"/>
              </a:spcAft>
              <a:buSzPts val="1800"/>
              <a:buChar char="●"/>
            </a:pPr>
            <a:r>
              <a:rPr lang="en">
                <a:uFill>
                  <a:noFill/>
                </a:uFill>
                <a:hlinkClick r:id="rId3"/>
              </a:rPr>
              <a:t>ECG (electrocardiogram)</a:t>
            </a:r>
            <a:r>
              <a:rPr lang="en"/>
              <a:t> s</a:t>
            </a:r>
            <a:r>
              <a:rPr lang="en"/>
              <a:t>ignals can be detected </a:t>
            </a:r>
            <a:endParaRPr/>
          </a:p>
          <a:p>
            <a:pPr indent="0" lvl="0" marL="0" rtl="0" algn="l">
              <a:spcBef>
                <a:spcPts val="0"/>
              </a:spcBef>
              <a:spcAft>
                <a:spcPts val="1600"/>
              </a:spcAft>
              <a:buNone/>
            </a:pPr>
            <a:r>
              <a:t/>
            </a:r>
            <a:endParaRPr/>
          </a:p>
        </p:txBody>
      </p:sp>
      <p:sp>
        <p:nvSpPr>
          <p:cNvPr id="93" name="Google Shape;93;p17"/>
          <p:cNvSpPr txBox="1"/>
          <p:nvPr/>
        </p:nvSpPr>
        <p:spPr>
          <a:xfrm>
            <a:off x="207225" y="4475450"/>
            <a:ext cx="37917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Image Retreived from </a:t>
            </a:r>
            <a:r>
              <a:rPr lang="en" sz="600" u="sng">
                <a:solidFill>
                  <a:schemeClr val="hlink"/>
                </a:solidFill>
                <a:latin typeface="Proxima Nova"/>
                <a:ea typeface="Proxima Nova"/>
                <a:cs typeface="Proxima Nova"/>
                <a:sym typeface="Proxima Nova"/>
                <a:hlinkClick r:id="rId4"/>
              </a:rPr>
              <a:t>https://techhq.com/2019/08/four-industries-taking-advantage-of-wearable-technology/</a:t>
            </a:r>
            <a:r>
              <a:rPr lang="en" sz="600">
                <a:latin typeface="Proxima Nova"/>
                <a:ea typeface="Proxima Nova"/>
                <a:cs typeface="Proxima Nova"/>
                <a:sym typeface="Proxima Nova"/>
              </a:rPr>
              <a:t> and  Ptrump16 - Own work, CC BY-SA 4.0, </a:t>
            </a:r>
            <a:r>
              <a:rPr lang="en" sz="600" u="sng">
                <a:solidFill>
                  <a:schemeClr val="hlink"/>
                </a:solidFill>
                <a:latin typeface="Proxima Nova"/>
                <a:ea typeface="Proxima Nova"/>
                <a:cs typeface="Proxima Nova"/>
                <a:sym typeface="Proxima Nova"/>
                <a:hlinkClick r:id="rId5"/>
              </a:rPr>
              <a:t>https://commons.wikimedia.org/w/index.php?curid=77817932</a:t>
            </a:r>
            <a:endParaRPr sz="600">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p:txBody>
      </p:sp>
      <p:pic>
        <p:nvPicPr>
          <p:cNvPr id="94" name="Google Shape;94;p17"/>
          <p:cNvPicPr preferRelativeResize="0"/>
          <p:nvPr/>
        </p:nvPicPr>
        <p:blipFill>
          <a:blip r:embed="rId6">
            <a:alphaModFix/>
          </a:blip>
          <a:stretch>
            <a:fillRect/>
          </a:stretch>
        </p:blipFill>
        <p:spPr>
          <a:xfrm>
            <a:off x="515301" y="2070300"/>
            <a:ext cx="3976051" cy="2235074"/>
          </a:xfrm>
          <a:prstGeom prst="rect">
            <a:avLst/>
          </a:prstGeom>
          <a:noFill/>
          <a:ln>
            <a:noFill/>
          </a:ln>
        </p:spPr>
      </p:pic>
      <p:pic>
        <p:nvPicPr>
          <p:cNvPr id="95" name="Google Shape;95;p17"/>
          <p:cNvPicPr preferRelativeResize="0"/>
          <p:nvPr/>
        </p:nvPicPr>
        <p:blipFill>
          <a:blip r:embed="rId7">
            <a:alphaModFix/>
          </a:blip>
          <a:stretch>
            <a:fillRect/>
          </a:stretch>
        </p:blipFill>
        <p:spPr>
          <a:xfrm>
            <a:off x="4813725" y="2000661"/>
            <a:ext cx="4215949" cy="31125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1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Description</a:t>
            </a:r>
            <a:endParaRPr/>
          </a:p>
        </p:txBody>
      </p:sp>
      <p:sp>
        <p:nvSpPr>
          <p:cNvPr id="101" name="Google Shape;101;p18"/>
          <p:cNvSpPr/>
          <p:nvPr/>
        </p:nvSpPr>
        <p:spPr>
          <a:xfrm>
            <a:off x="3600600" y="2920675"/>
            <a:ext cx="1538100" cy="138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IBM Machine Learning Service</a:t>
            </a:r>
            <a:endParaRPr sz="2000"/>
          </a:p>
        </p:txBody>
      </p:sp>
      <p:sp>
        <p:nvSpPr>
          <p:cNvPr id="102" name="Google Shape;102;p18"/>
          <p:cNvSpPr/>
          <p:nvPr/>
        </p:nvSpPr>
        <p:spPr>
          <a:xfrm>
            <a:off x="3206925" y="1254663"/>
            <a:ext cx="1538100" cy="9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Telegram Bot</a:t>
            </a:r>
            <a:endParaRPr sz="2000"/>
          </a:p>
        </p:txBody>
      </p:sp>
      <p:sp>
        <p:nvSpPr>
          <p:cNvPr id="103" name="Google Shape;103;p18"/>
          <p:cNvSpPr/>
          <p:nvPr/>
        </p:nvSpPr>
        <p:spPr>
          <a:xfrm>
            <a:off x="887925" y="3113063"/>
            <a:ext cx="1538100" cy="9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Wearable </a:t>
            </a:r>
            <a:endParaRPr sz="2000"/>
          </a:p>
        </p:txBody>
      </p:sp>
      <p:sp>
        <p:nvSpPr>
          <p:cNvPr id="104" name="Google Shape;104;p18"/>
          <p:cNvSpPr/>
          <p:nvPr/>
        </p:nvSpPr>
        <p:spPr>
          <a:xfrm>
            <a:off x="6652175" y="2077950"/>
            <a:ext cx="1538100" cy="9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Call 995</a:t>
            </a:r>
            <a:endParaRPr sz="2000"/>
          </a:p>
        </p:txBody>
      </p:sp>
      <p:sp>
        <p:nvSpPr>
          <p:cNvPr id="105" name="Google Shape;105;p18"/>
          <p:cNvSpPr/>
          <p:nvPr/>
        </p:nvSpPr>
        <p:spPr>
          <a:xfrm>
            <a:off x="887925" y="1676388"/>
            <a:ext cx="1538100" cy="9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GPS</a:t>
            </a:r>
            <a:endParaRPr sz="2000"/>
          </a:p>
        </p:txBody>
      </p:sp>
      <p:cxnSp>
        <p:nvCxnSpPr>
          <p:cNvPr id="106" name="Google Shape;106;p18"/>
          <p:cNvCxnSpPr>
            <a:stCxn id="103" idx="0"/>
            <a:endCxn id="105" idx="2"/>
          </p:cNvCxnSpPr>
          <p:nvPr/>
        </p:nvCxnSpPr>
        <p:spPr>
          <a:xfrm rot="10800000">
            <a:off x="1656975" y="2663963"/>
            <a:ext cx="0" cy="449100"/>
          </a:xfrm>
          <a:prstGeom prst="straightConnector1">
            <a:avLst/>
          </a:prstGeom>
          <a:noFill/>
          <a:ln cap="flat" cmpd="sng" w="9525">
            <a:solidFill>
              <a:schemeClr val="dk2"/>
            </a:solidFill>
            <a:prstDash val="solid"/>
            <a:round/>
            <a:headEnd len="med" w="med" type="triangle"/>
            <a:tailEnd len="med" w="med" type="triangle"/>
          </a:ln>
        </p:spPr>
      </p:cxnSp>
      <p:cxnSp>
        <p:nvCxnSpPr>
          <p:cNvPr id="107" name="Google Shape;107;p18"/>
          <p:cNvCxnSpPr>
            <a:stCxn id="103" idx="3"/>
            <a:endCxn id="101" idx="1"/>
          </p:cNvCxnSpPr>
          <p:nvPr/>
        </p:nvCxnSpPr>
        <p:spPr>
          <a:xfrm>
            <a:off x="2426025" y="3606863"/>
            <a:ext cx="1174500" cy="51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a:stCxn id="103" idx="3"/>
            <a:endCxn id="102" idx="1"/>
          </p:cNvCxnSpPr>
          <p:nvPr/>
        </p:nvCxnSpPr>
        <p:spPr>
          <a:xfrm flipH="1" rot="10800000">
            <a:off x="2426025" y="1748363"/>
            <a:ext cx="780900" cy="1858500"/>
          </a:xfrm>
          <a:prstGeom prst="straightConnector1">
            <a:avLst/>
          </a:prstGeom>
          <a:noFill/>
          <a:ln cap="flat" cmpd="sng" w="9525">
            <a:solidFill>
              <a:schemeClr val="dk2"/>
            </a:solidFill>
            <a:prstDash val="solid"/>
            <a:round/>
            <a:headEnd len="med" w="med" type="none"/>
            <a:tailEnd len="med" w="med" type="triangle"/>
          </a:ln>
        </p:spPr>
      </p:cxnSp>
      <p:cxnSp>
        <p:nvCxnSpPr>
          <p:cNvPr id="109" name="Google Shape;109;p18"/>
          <p:cNvCxnSpPr/>
          <p:nvPr/>
        </p:nvCxnSpPr>
        <p:spPr>
          <a:xfrm rot="10800000">
            <a:off x="2414125" y="3869475"/>
            <a:ext cx="1193700" cy="6600"/>
          </a:xfrm>
          <a:prstGeom prst="straightConnector1">
            <a:avLst/>
          </a:prstGeom>
          <a:noFill/>
          <a:ln cap="flat" cmpd="sng" w="9525">
            <a:solidFill>
              <a:schemeClr val="dk2"/>
            </a:solidFill>
            <a:prstDash val="solid"/>
            <a:round/>
            <a:headEnd len="med" w="med" type="none"/>
            <a:tailEnd len="med" w="med" type="triangle"/>
          </a:ln>
        </p:spPr>
      </p:cxnSp>
      <p:sp>
        <p:nvSpPr>
          <p:cNvPr id="110" name="Google Shape;110;p18"/>
          <p:cNvSpPr txBox="1"/>
          <p:nvPr/>
        </p:nvSpPr>
        <p:spPr>
          <a:xfrm>
            <a:off x="2488850" y="3238675"/>
            <a:ext cx="1354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ECG signals</a:t>
            </a:r>
            <a:endParaRPr>
              <a:latin typeface="Proxima Nova"/>
              <a:ea typeface="Proxima Nova"/>
              <a:cs typeface="Proxima Nova"/>
              <a:sym typeface="Proxima Nova"/>
            </a:endParaRPr>
          </a:p>
        </p:txBody>
      </p:sp>
      <p:sp>
        <p:nvSpPr>
          <p:cNvPr id="111" name="Google Shape;111;p18"/>
          <p:cNvSpPr txBox="1"/>
          <p:nvPr/>
        </p:nvSpPr>
        <p:spPr>
          <a:xfrm>
            <a:off x="2859075" y="2354513"/>
            <a:ext cx="1354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No response from User </a:t>
            </a:r>
            <a:endParaRPr>
              <a:latin typeface="Proxima Nova"/>
              <a:ea typeface="Proxima Nova"/>
              <a:cs typeface="Proxima Nova"/>
              <a:sym typeface="Proxima Nova"/>
            </a:endParaRPr>
          </a:p>
        </p:txBody>
      </p:sp>
      <p:sp>
        <p:nvSpPr>
          <p:cNvPr id="112" name="Google Shape;112;p18"/>
          <p:cNvSpPr/>
          <p:nvPr/>
        </p:nvSpPr>
        <p:spPr>
          <a:xfrm>
            <a:off x="6652175" y="608550"/>
            <a:ext cx="1538100" cy="9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Alert first responders</a:t>
            </a:r>
            <a:endParaRPr sz="2000"/>
          </a:p>
        </p:txBody>
      </p:sp>
      <p:cxnSp>
        <p:nvCxnSpPr>
          <p:cNvPr id="113" name="Google Shape;113;p18"/>
          <p:cNvCxnSpPr>
            <a:stCxn id="102" idx="3"/>
            <a:endCxn id="104" idx="1"/>
          </p:cNvCxnSpPr>
          <p:nvPr/>
        </p:nvCxnSpPr>
        <p:spPr>
          <a:xfrm>
            <a:off x="4745025" y="1748463"/>
            <a:ext cx="1907100" cy="8232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8"/>
          <p:cNvCxnSpPr>
            <a:stCxn id="102" idx="3"/>
            <a:endCxn id="112" idx="1"/>
          </p:cNvCxnSpPr>
          <p:nvPr/>
        </p:nvCxnSpPr>
        <p:spPr>
          <a:xfrm flipH="1" rot="10800000">
            <a:off x="4745025" y="1102263"/>
            <a:ext cx="1907100" cy="6462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8"/>
          <p:cNvSpPr txBox="1"/>
          <p:nvPr/>
        </p:nvSpPr>
        <p:spPr>
          <a:xfrm>
            <a:off x="2426025" y="3915775"/>
            <a:ext cx="11745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Alert User of AF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 AI System</a:t>
            </a:r>
            <a:endParaRPr/>
          </a:p>
        </p:txBody>
      </p:sp>
      <p:sp>
        <p:nvSpPr>
          <p:cNvPr id="121" name="Google Shape;12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Training data are uploaded onto Auto AI, which processes it</a:t>
            </a:r>
            <a:endParaRPr/>
          </a:p>
          <a:p>
            <a:pPr indent="-342900" lvl="0" marL="457200" rtl="0" algn="l">
              <a:spcBef>
                <a:spcPts val="0"/>
              </a:spcBef>
              <a:spcAft>
                <a:spcPts val="0"/>
              </a:spcAft>
              <a:buSzPts val="1800"/>
              <a:buChar char="●"/>
            </a:pPr>
            <a:r>
              <a:rPr lang="en"/>
              <a:t>Features differentiate between normal and abnormal ECG heart signals</a:t>
            </a:r>
            <a:endParaRPr/>
          </a:p>
          <a:p>
            <a:pPr indent="-342900" lvl="0" marL="457200" rtl="0" algn="l">
              <a:spcBef>
                <a:spcPts val="0"/>
              </a:spcBef>
              <a:spcAft>
                <a:spcPts val="0"/>
              </a:spcAft>
              <a:buSzPts val="1800"/>
              <a:buChar char="●"/>
            </a:pPr>
            <a:r>
              <a:rPr lang="en"/>
              <a:t>Auto AI trains the machine learning service to do the above</a:t>
            </a:r>
            <a:endParaRPr/>
          </a:p>
          <a:p>
            <a:pPr indent="-342900" lvl="0" marL="457200" rtl="0" algn="l">
              <a:spcBef>
                <a:spcPts val="0"/>
              </a:spcBef>
              <a:spcAft>
                <a:spcPts val="0"/>
              </a:spcAft>
              <a:buSzPts val="1800"/>
              <a:buChar char="●"/>
            </a:pPr>
            <a:r>
              <a:rPr lang="en"/>
              <a:t>Abnormalities are detected and are used to deduce whether the user is at risk</a:t>
            </a:r>
            <a:endParaRPr/>
          </a:p>
          <a:p>
            <a:pPr indent="0" lvl="0" marL="0" rtl="0" algn="l">
              <a:spcBef>
                <a:spcPts val="1600"/>
              </a:spcBef>
              <a:spcAft>
                <a:spcPts val="1600"/>
              </a:spcAft>
              <a:buNone/>
            </a:pPr>
            <a:r>
              <a:t/>
            </a:r>
            <a:endParaRPr/>
          </a:p>
        </p:txBody>
      </p:sp>
      <p:pic>
        <p:nvPicPr>
          <p:cNvPr id="122" name="Google Shape;122;p19"/>
          <p:cNvPicPr preferRelativeResize="0"/>
          <p:nvPr/>
        </p:nvPicPr>
        <p:blipFill>
          <a:blip r:embed="rId3">
            <a:alphaModFix/>
          </a:blip>
          <a:stretch>
            <a:fillRect/>
          </a:stretch>
        </p:blipFill>
        <p:spPr>
          <a:xfrm>
            <a:off x="2024725" y="2469650"/>
            <a:ext cx="4304200" cy="2208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Accuracy </a:t>
            </a:r>
            <a:endParaRPr/>
          </a:p>
        </p:txBody>
      </p:sp>
      <p:sp>
        <p:nvSpPr>
          <p:cNvPr id="128" name="Google Shape;12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Using the LGBM Classifier, we have achieved an accuracy of 96.7% </a:t>
            </a:r>
            <a:endParaRPr/>
          </a:p>
          <a:p>
            <a:pPr indent="0" lvl="0" marL="457200" rtl="0" algn="l">
              <a:spcBef>
                <a:spcPts val="1600"/>
              </a:spcBef>
              <a:spcAft>
                <a:spcPts val="1600"/>
              </a:spcAft>
              <a:buNone/>
            </a:pPr>
            <a:r>
              <a:t/>
            </a:r>
            <a:endParaRPr sz="800"/>
          </a:p>
        </p:txBody>
      </p:sp>
      <p:sp>
        <p:nvSpPr>
          <p:cNvPr id="129" name="Google Shape;129;p20"/>
          <p:cNvSpPr txBox="1"/>
          <p:nvPr/>
        </p:nvSpPr>
        <p:spPr>
          <a:xfrm>
            <a:off x="2205500" y="23875"/>
            <a:ext cx="45861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30" name="Google Shape;130;p20"/>
          <p:cNvPicPr preferRelativeResize="0"/>
          <p:nvPr/>
        </p:nvPicPr>
        <p:blipFill rotWithShape="1">
          <a:blip r:embed="rId3">
            <a:alphaModFix/>
          </a:blip>
          <a:srcRect b="14029" l="58096" r="15194" t="42372"/>
          <a:stretch/>
        </p:blipFill>
        <p:spPr>
          <a:xfrm>
            <a:off x="1139700" y="2094375"/>
            <a:ext cx="2952902" cy="2711275"/>
          </a:xfrm>
          <a:prstGeom prst="rect">
            <a:avLst/>
          </a:prstGeom>
          <a:noFill/>
          <a:ln>
            <a:noFill/>
          </a:ln>
        </p:spPr>
      </p:pic>
      <p:pic>
        <p:nvPicPr>
          <p:cNvPr id="131" name="Google Shape;131;p20"/>
          <p:cNvPicPr preferRelativeResize="0"/>
          <p:nvPr/>
        </p:nvPicPr>
        <p:blipFill rotWithShape="1">
          <a:blip r:embed="rId4">
            <a:alphaModFix/>
          </a:blip>
          <a:srcRect b="25900" l="15946" r="60016" t="41581"/>
          <a:stretch/>
        </p:blipFill>
        <p:spPr>
          <a:xfrm>
            <a:off x="4632875" y="2125501"/>
            <a:ext cx="3189701" cy="2427176"/>
          </a:xfrm>
          <a:prstGeom prst="rect">
            <a:avLst/>
          </a:prstGeom>
          <a:noFill/>
          <a:ln>
            <a:noFill/>
          </a:ln>
        </p:spPr>
      </p:pic>
      <p:sp>
        <p:nvSpPr>
          <p:cNvPr id="132" name="Google Shape;132;p20"/>
          <p:cNvSpPr txBox="1"/>
          <p:nvPr/>
        </p:nvSpPr>
        <p:spPr>
          <a:xfrm>
            <a:off x="4869675" y="1783575"/>
            <a:ext cx="23979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Confusion Matrix </a:t>
            </a:r>
            <a:endParaRPr>
              <a:latin typeface="Proxima Nova"/>
              <a:ea typeface="Proxima Nova"/>
              <a:cs typeface="Proxima Nova"/>
              <a:sym typeface="Proxima Nova"/>
            </a:endParaRPr>
          </a:p>
        </p:txBody>
      </p:sp>
      <p:sp>
        <p:nvSpPr>
          <p:cNvPr id="133" name="Google Shape;133;p20"/>
          <p:cNvSpPr txBox="1"/>
          <p:nvPr/>
        </p:nvSpPr>
        <p:spPr>
          <a:xfrm>
            <a:off x="1724375" y="1790975"/>
            <a:ext cx="18207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Model Evaluation</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Telegram </a:t>
            </a:r>
            <a:r>
              <a:rPr lang="en"/>
              <a:t>bot </a:t>
            </a:r>
            <a:endParaRPr/>
          </a:p>
        </p:txBody>
      </p:sp>
      <p:sp>
        <p:nvSpPr>
          <p:cNvPr id="139" name="Google Shape;139;p21"/>
          <p:cNvSpPr txBox="1"/>
          <p:nvPr>
            <p:ph idx="1" type="body"/>
          </p:nvPr>
        </p:nvSpPr>
        <p:spPr>
          <a:xfrm>
            <a:off x="311700" y="1182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there is no response from the person wearing the watch, watch sends alert to the first responders and provides the wearer’s location. Program will also call 995.</a:t>
            </a:r>
            <a:endParaRPr/>
          </a:p>
          <a:p>
            <a:pPr indent="-342900" lvl="0" marL="457200" rtl="0" algn="l">
              <a:spcBef>
                <a:spcPts val="0"/>
              </a:spcBef>
              <a:spcAft>
                <a:spcPts val="0"/>
              </a:spcAft>
              <a:buSzPts val="1800"/>
              <a:buChar char="●"/>
            </a:pPr>
            <a:r>
              <a:rPr lang="en"/>
              <a:t>First responders will then check on the wearer</a:t>
            </a:r>
            <a:endParaRPr/>
          </a:p>
        </p:txBody>
      </p:sp>
      <p:sp>
        <p:nvSpPr>
          <p:cNvPr id="140" name="Google Shape;140;p21"/>
          <p:cNvSpPr txBox="1"/>
          <p:nvPr/>
        </p:nvSpPr>
        <p:spPr>
          <a:xfrm>
            <a:off x="1815325" y="4598475"/>
            <a:ext cx="57450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Retrieved from </a:t>
            </a:r>
            <a:r>
              <a:rPr lang="en" sz="600" u="sng">
                <a:solidFill>
                  <a:schemeClr val="hlink"/>
                </a:solidFill>
                <a:hlinkClick r:id="rId3"/>
              </a:rPr>
              <a:t>https://play.google.com/store/apps/details?id=sg.gov.scdf.RescuerApp&amp;hl=en</a:t>
            </a:r>
            <a:endParaRPr sz="600"/>
          </a:p>
        </p:txBody>
      </p:sp>
      <p:pic>
        <p:nvPicPr>
          <p:cNvPr id="141" name="Google Shape;141;p21"/>
          <p:cNvPicPr preferRelativeResize="0"/>
          <p:nvPr/>
        </p:nvPicPr>
        <p:blipFill>
          <a:blip r:embed="rId4">
            <a:alphaModFix/>
          </a:blip>
          <a:stretch>
            <a:fillRect/>
          </a:stretch>
        </p:blipFill>
        <p:spPr>
          <a:xfrm>
            <a:off x="2755775" y="2874925"/>
            <a:ext cx="1575425" cy="1575425"/>
          </a:xfrm>
          <a:prstGeom prst="rect">
            <a:avLst/>
          </a:prstGeom>
          <a:noFill/>
          <a:ln>
            <a:noFill/>
          </a:ln>
        </p:spPr>
      </p:pic>
      <p:pic>
        <p:nvPicPr>
          <p:cNvPr id="142" name="Google Shape;142;p21"/>
          <p:cNvPicPr preferRelativeResize="0"/>
          <p:nvPr/>
        </p:nvPicPr>
        <p:blipFill>
          <a:blip r:embed="rId5">
            <a:alphaModFix/>
          </a:blip>
          <a:stretch>
            <a:fillRect/>
          </a:stretch>
        </p:blipFill>
        <p:spPr>
          <a:xfrm>
            <a:off x="5050400" y="2874925"/>
            <a:ext cx="1628076" cy="1628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